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57" r:id="rId4"/>
    <p:sldId id="259" r:id="rId5"/>
    <p:sldId id="260" r:id="rId6"/>
    <p:sldId id="266" r:id="rId7"/>
    <p:sldId id="262" r:id="rId8"/>
    <p:sldId id="263" r:id="rId9"/>
    <p:sldId id="295" r:id="rId10"/>
    <p:sldId id="296" r:id="rId11"/>
    <p:sldId id="300" r:id="rId12"/>
    <p:sldId id="301" r:id="rId13"/>
    <p:sldId id="302" r:id="rId14"/>
    <p:sldId id="303" r:id="rId15"/>
    <p:sldId id="304" r:id="rId16"/>
    <p:sldId id="305" r:id="rId17"/>
    <p:sldId id="297" r:id="rId18"/>
    <p:sldId id="298" r:id="rId19"/>
    <p:sldId id="299" r:id="rId20"/>
    <p:sldId id="294" r:id="rId21"/>
    <p:sldId id="264" r:id="rId22"/>
    <p:sldId id="268" r:id="rId23"/>
    <p:sldId id="269" r:id="rId24"/>
    <p:sldId id="270" r:id="rId25"/>
    <p:sldId id="271" r:id="rId26"/>
    <p:sldId id="272" r:id="rId27"/>
    <p:sldId id="274" r:id="rId28"/>
    <p:sldId id="273" r:id="rId29"/>
    <p:sldId id="288" r:id="rId30"/>
    <p:sldId id="277" r:id="rId31"/>
    <p:sldId id="279" r:id="rId32"/>
    <p:sldId id="289" r:id="rId33"/>
    <p:sldId id="291" r:id="rId34"/>
    <p:sldId id="290" r:id="rId35"/>
    <p:sldId id="292" r:id="rId36"/>
    <p:sldId id="293" r:id="rId37"/>
    <p:sldId id="275" r:id="rId38"/>
    <p:sldId id="276" r:id="rId39"/>
    <p:sldId id="282" r:id="rId40"/>
    <p:sldId id="283" r:id="rId41"/>
    <p:sldId id="284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0"/>
    <p:restoredTop sz="93850"/>
  </p:normalViewPr>
  <p:slideViewPr>
    <p:cSldViewPr snapToGrid="0" snapToObjects="1">
      <p:cViewPr varScale="1">
        <p:scale>
          <a:sx n="145" d="100"/>
          <a:sy n="145" d="100"/>
        </p:scale>
        <p:origin x="744" y="176"/>
      </p:cViewPr>
      <p:guideLst/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23" Type="http://schemas.openxmlformats.org/officeDocument/2006/relationships/image" Target="../media/image43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22" Type="http://schemas.openxmlformats.org/officeDocument/2006/relationships/image" Target="../media/image68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78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6.png"/><Relationship Id="rId22" Type="http://schemas.openxmlformats.org/officeDocument/2006/relationships/image" Target="../media/image680.png"/><Relationship Id="rId27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0.png"/><Relationship Id="rId30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28" Type="http://schemas.openxmlformats.org/officeDocument/2006/relationships/image" Target="../media/image74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86.png"/><Relationship Id="rId30" Type="http://schemas.openxmlformats.org/officeDocument/2006/relationships/image" Target="../media/image7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0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771.png"/><Relationship Id="rId7" Type="http://schemas.openxmlformats.org/officeDocument/2006/relationships/image" Target="../media/image8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761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51.png"/><Relationship Id="rId5" Type="http://schemas.openxmlformats.org/officeDocument/2006/relationships/image" Target="../media/image83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82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9" Type="http://schemas.openxmlformats.org/officeDocument/2006/relationships/image" Target="../media/image170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0.png"/><Relationship Id="rId33" Type="http://schemas.openxmlformats.org/officeDocument/2006/relationships/image" Target="../media/image790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780.png"/><Relationship Id="rId37" Type="http://schemas.openxmlformats.org/officeDocument/2006/relationships/image" Target="../media/image1500.png"/><Relationship Id="rId40" Type="http://schemas.openxmlformats.org/officeDocument/2006/relationships/image" Target="../media/image1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36" Type="http://schemas.openxmlformats.org/officeDocument/2006/relationships/image" Target="../media/image82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1490.png"/><Relationship Id="rId30" Type="http://schemas.openxmlformats.org/officeDocument/2006/relationships/image" Target="../media/image760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0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0.png"/><Relationship Id="rId33" Type="http://schemas.openxmlformats.org/officeDocument/2006/relationships/image" Target="../media/image780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170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0.png"/><Relationship Id="rId32" Type="http://schemas.openxmlformats.org/officeDocument/2006/relationships/image" Target="../media/image770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0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0.png"/><Relationship Id="rId30" Type="http://schemas.openxmlformats.org/officeDocument/2006/relationships/image" Target="../media/image750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Temporal Difference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4C883-CC1B-DB4E-9516-06E01111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991" y="1383173"/>
            <a:ext cx="9298044" cy="4351338"/>
          </a:xfr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421417" y="691090"/>
            <a:ext cx="7333888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 is done after each transition from a non-terminal state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01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531179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50187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216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 Max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7266281" y="4985554"/>
            <a:ext cx="41142" cy="10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844743B-629F-164A-8BB0-68B6AF85D964}"/>
              </a:ext>
            </a:extLst>
          </p:cNvPr>
          <p:cNvSpPr/>
          <p:nvPr/>
        </p:nvSpPr>
        <p:spPr>
          <a:xfrm rot="5400000">
            <a:off x="7209563" y="5650701"/>
            <a:ext cx="113436" cy="829358"/>
          </a:xfrm>
          <a:prstGeom prst="leftBrace">
            <a:avLst>
              <a:gd name="adj1" fmla="val 972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6564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By choosing the action with the highest Q-value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3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62528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7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𝑚𝑎𝑥𝑖𝑚𝑖𝑧𝑒𝑠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blipFill>
                <a:blip r:embed="rId27"/>
                <a:stretch>
                  <a:fillRect l="-319" b="-476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8+0.9∗9−8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=8.02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7928" y="2832782"/>
            <a:ext cx="5762690" cy="2268094"/>
          </a:xfrm>
          <a:prstGeom prst="curvedConnector3">
            <a:avLst>
              <a:gd name="adj1" fmla="val 99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/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update in Sarsa pushes the values closer to evaluating whatever the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-greedy policy is currently following</a:t>
                </a:r>
              </a:p>
            </p:txBody>
          </p:sp>
        </mc:Choice>
        <mc:Fallback xmlns="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blipFill>
                <a:blip r:embed="rId2"/>
                <a:stretch>
                  <a:fillRect l="-483" t="-2778" b="-555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C77CE-1E41-1543-A84A-FC6A30AAB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958" y="1825625"/>
            <a:ext cx="9804084" cy="4351338"/>
          </a:xfrm>
        </p:spPr>
      </p:pic>
      <p:sp>
        <p:nvSpPr>
          <p:cNvPr id="8" name="Folded Corner 7">
            <a:extLst>
              <a:ext uri="{FF2B5EF4-FFF2-40B4-BE49-F238E27FC236}">
                <a16:creationId xmlns:a16="http://schemas.microsoft.com/office/drawing/2014/main" id="{AA377F47-4792-9741-821A-C36E9E994873}"/>
              </a:ext>
            </a:extLst>
          </p:cNvPr>
          <p:cNvSpPr/>
          <p:nvPr/>
        </p:nvSpPr>
        <p:spPr>
          <a:xfrm>
            <a:off x="137651" y="1040134"/>
            <a:ext cx="10481187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Sarsamax </a:t>
            </a:r>
            <a:r>
              <a:rPr lang="en-US" dirty="0">
                <a:solidFill>
                  <a:schemeClr val="tx1"/>
                </a:solidFill>
              </a:rPr>
              <a:t>directly attempts to approximate the optimal value function at every 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67BA6-5B69-F443-9541-84D58079B0FC}"/>
              </a:ext>
            </a:extLst>
          </p:cNvPr>
          <p:cNvSpPr txBox="1"/>
          <p:nvPr/>
        </p:nvSpPr>
        <p:spPr>
          <a:xfrm>
            <a:off x="10746658" y="467381"/>
            <a:ext cx="1218603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ON-POLICY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B757E-1D60-AA4C-A3CB-F8804B6A95C4}"/>
              </a:ext>
            </a:extLst>
          </p:cNvPr>
          <p:cNvSpPr txBox="1"/>
          <p:nvPr/>
        </p:nvSpPr>
        <p:spPr>
          <a:xfrm>
            <a:off x="10746657" y="1072064"/>
            <a:ext cx="1281120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OFF-POLICY</a:t>
            </a:r>
          </a:p>
        </p:txBody>
      </p:sp>
    </p:spTree>
    <p:extLst>
      <p:ext uri="{BB962C8B-B14F-4D97-AF65-F5344CB8AC3E}">
        <p14:creationId xmlns:p14="http://schemas.microsoft.com/office/powerpoint/2010/main" val="242121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064553" y="45215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92667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Also 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79971" y="5759949"/>
            <a:ext cx="72037" cy="32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80541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Takes into account all actions and its probabilities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7CD7C0F-9A8A-5048-AF2B-5B2C208F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901416"/>
            <a:ext cx="866486" cy="10753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A83A034-3704-0342-A48A-FFD713A5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9169"/>
            <a:ext cx="866486" cy="10753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3F794F-302D-8C49-A7E8-B1B4986D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6922"/>
            <a:ext cx="866486" cy="1075392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CAA2B8-309C-8146-AD74-4935C9CEE7C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5386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>
            <a:extLst>
              <a:ext uri="{FF2B5EF4-FFF2-40B4-BE49-F238E27FC236}">
                <a16:creationId xmlns:a16="http://schemas.microsoft.com/office/drawing/2014/main" id="{6CF3FB30-A0A2-2A4F-BC50-4B1C06FD3BBB}"/>
              </a:ext>
            </a:extLst>
          </p:cNvPr>
          <p:cNvSpPr/>
          <p:nvPr/>
        </p:nvSpPr>
        <p:spPr>
          <a:xfrm rot="10800000">
            <a:off x="7080157" y="499828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819CFC3-FB39-F048-AA5D-7F2F287A3CDF}"/>
              </a:ext>
            </a:extLst>
          </p:cNvPr>
          <p:cNvSpPr/>
          <p:nvPr/>
        </p:nvSpPr>
        <p:spPr>
          <a:xfrm rot="16200000">
            <a:off x="7122560" y="491809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1F111-020F-0141-9EEF-3630E8AF7587}"/>
              </a:ext>
            </a:extLst>
          </p:cNvPr>
          <p:cNvCxnSpPr>
            <a:stCxn id="82" idx="5"/>
          </p:cNvCxnSpPr>
          <p:nvPr/>
        </p:nvCxnSpPr>
        <p:spPr>
          <a:xfrm>
            <a:off x="7005918" y="5139613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5877A6A-841A-564E-BB7D-5A0C3B66C1F4}"/>
              </a:ext>
            </a:extLst>
          </p:cNvPr>
          <p:cNvSpPr/>
          <p:nvPr/>
        </p:nvSpPr>
        <p:spPr>
          <a:xfrm rot="5400000">
            <a:off x="7117372" y="536555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5EC91-58A0-B948-AD73-BD3123129E22}"/>
              </a:ext>
            </a:extLst>
          </p:cNvPr>
          <p:cNvSpPr/>
          <p:nvPr/>
        </p:nvSpPr>
        <p:spPr>
          <a:xfrm>
            <a:off x="7556046" y="4242276"/>
            <a:ext cx="88641" cy="152910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/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blipFill>
                <a:blip r:embed="rId26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D936170-72BD-334C-9A39-30FA7B0F812A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H="1" flipV="1">
            <a:off x="7644686" y="5006827"/>
            <a:ext cx="919149" cy="1080464"/>
          </a:xfrm>
          <a:prstGeom prst="bentConnector4">
            <a:avLst>
              <a:gd name="adj1" fmla="val 99483"/>
              <a:gd name="adj2" fmla="val 85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00013 -0.1004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0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05196 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255 L -0.0043 0.118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nary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𝑜𝑓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blipFill>
                <a:blip r:embed="rId27"/>
                <a:stretch>
                  <a:fillRect l="-319" t="-56140" b="-4210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blipFill>
                <a:blip r:embed="rId28"/>
                <a:stretch>
                  <a:fillRect l="-469" t="-81356" b="-122034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  <a:stCxn id="56" idx="1"/>
            <a:endCxn id="75" idx="1"/>
          </p:cNvCxnSpPr>
          <p:nvPr/>
        </p:nvCxnSpPr>
        <p:spPr>
          <a:xfrm rot="10800000" flipH="1" flipV="1">
            <a:off x="6496592" y="2816480"/>
            <a:ext cx="1429865" cy="1969558"/>
          </a:xfrm>
          <a:prstGeom prst="curvedConnector4">
            <a:avLst>
              <a:gd name="adj1" fmla="val -25024"/>
              <a:gd name="adj2" fmla="val 4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D2EFC5-49BC-A948-983E-D07DA2FBB80D}"/>
              </a:ext>
            </a:extLst>
          </p:cNvPr>
          <p:cNvCxnSpPr>
            <a:cxnSpLocks/>
          </p:cNvCxnSpPr>
          <p:nvPr/>
        </p:nvCxnSpPr>
        <p:spPr>
          <a:xfrm flipV="1">
            <a:off x="3728048" y="3177568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F989FC0-CEC9-CD49-8047-67E5C11E3715}"/>
              </a:ext>
            </a:extLst>
          </p:cNvPr>
          <p:cNvSpPr/>
          <p:nvPr/>
        </p:nvSpPr>
        <p:spPr>
          <a:xfrm>
            <a:off x="3786683" y="33487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39664E-E941-FC4A-9D54-56B20853D227}"/>
              </a:ext>
            </a:extLst>
          </p:cNvPr>
          <p:cNvCxnSpPr>
            <a:cxnSpLocks/>
          </p:cNvCxnSpPr>
          <p:nvPr/>
        </p:nvCxnSpPr>
        <p:spPr>
          <a:xfrm flipV="1">
            <a:off x="3789964" y="3822543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8D50EFB-A85F-2C4C-BA2C-0C4526881C12}"/>
              </a:ext>
            </a:extLst>
          </p:cNvPr>
          <p:cNvSpPr/>
          <p:nvPr/>
        </p:nvSpPr>
        <p:spPr>
          <a:xfrm rot="10800000">
            <a:off x="3802287" y="382544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42FDCB1-A426-5640-852B-435F239580A0}"/>
              </a:ext>
            </a:extLst>
          </p:cNvPr>
          <p:cNvSpPr/>
          <p:nvPr/>
        </p:nvSpPr>
        <p:spPr>
          <a:xfrm rot="16200000">
            <a:off x="3844690" y="37452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1FCC60-83FF-D642-85E9-0F562E5FCCFE}"/>
              </a:ext>
            </a:extLst>
          </p:cNvPr>
          <p:cNvCxnSpPr/>
          <p:nvPr/>
        </p:nvCxnSpPr>
        <p:spPr>
          <a:xfrm>
            <a:off x="3728048" y="3966770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>
            <a:extLst>
              <a:ext uri="{FF2B5EF4-FFF2-40B4-BE49-F238E27FC236}">
                <a16:creationId xmlns:a16="http://schemas.microsoft.com/office/drawing/2014/main" id="{C3CEC94E-3AC5-EE42-BAB4-678DAD25EB2C}"/>
              </a:ext>
            </a:extLst>
          </p:cNvPr>
          <p:cNvSpPr/>
          <p:nvPr/>
        </p:nvSpPr>
        <p:spPr>
          <a:xfrm rot="5400000">
            <a:off x="3839502" y="41927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43DC9783-79A2-614C-95A2-57FBF023B6EA}"/>
              </a:ext>
            </a:extLst>
          </p:cNvPr>
          <p:cNvSpPr/>
          <p:nvPr/>
        </p:nvSpPr>
        <p:spPr>
          <a:xfrm rot="16200000">
            <a:off x="7826085" y="1889765"/>
            <a:ext cx="200746" cy="599329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0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262390" y="691090"/>
            <a:ext cx="7636983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Expected Sarsa consider every possible action at the next state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E6C188-EB94-DA47-A06E-0A542FF4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55" y="1825625"/>
            <a:ext cx="9874490" cy="4351338"/>
          </a:xfrm>
        </p:spPr>
      </p:pic>
    </p:spTree>
    <p:extLst>
      <p:ext uri="{BB962C8B-B14F-4D97-AF65-F5344CB8AC3E}">
        <p14:creationId xmlns:p14="http://schemas.microsoft.com/office/powerpoint/2010/main" val="308846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66C4-17E3-D044-9039-C96D4DFC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66F-BFBE-C84B-833E-62152D37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FD5D-3EC2-5B4E-AB7E-CEB646C0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2AF2-9C54-A543-A8ED-3432D315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D000-4B6B-6C46-8D16-7D3F904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3039-EC3A-B84F-84F4-02307371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SARSA</a:t>
            </a:r>
          </a:p>
          <a:p>
            <a:endParaRPr lang="en-US" dirty="0"/>
          </a:p>
          <a:p>
            <a:r>
              <a:rPr lang="en-US" dirty="0"/>
              <a:t>SARSAMAX – Q-Learning</a:t>
            </a:r>
          </a:p>
          <a:p>
            <a:endParaRPr lang="en-US" dirty="0"/>
          </a:p>
          <a:p>
            <a:r>
              <a:rPr lang="en-US" dirty="0"/>
              <a:t>Expected SARSA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245374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</a:t>
            </a:r>
          </a:p>
        </p:txBody>
      </p:sp>
    </p:spTree>
    <p:extLst>
      <p:ext uri="{BB962C8B-B14F-4D97-AF65-F5344CB8AC3E}">
        <p14:creationId xmlns:p14="http://schemas.microsoft.com/office/powerpoint/2010/main" val="5826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544860" y="5720552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557541" y="5393810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92745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Temporal Difference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Do NOT need to run the entire episode to update the Q-Table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Instead, we </a:t>
            </a:r>
            <a:r>
              <a:rPr lang="en-US" sz="4800" b="1" dirty="0"/>
              <a:t>update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4355"/>
            <a:ext cx="578800" cy="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986603" y="2410972"/>
            <a:ext cx="41233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entire episode, just 1 time step ahead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364927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65609" y="5300494"/>
            <a:ext cx="295839" cy="78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62A7F49-5D63-B542-A2F1-83475001A609}"/>
              </a:ext>
            </a:extLst>
          </p:cNvPr>
          <p:cNvSpPr/>
          <p:nvPr/>
        </p:nvSpPr>
        <p:spPr>
          <a:xfrm rot="16200000">
            <a:off x="6344468" y="24885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345E5D3-7720-694B-BAE0-14271F69F2B6}"/>
              </a:ext>
            </a:extLst>
          </p:cNvPr>
          <p:cNvSpPr/>
          <p:nvPr/>
        </p:nvSpPr>
        <p:spPr>
          <a:xfrm rot="16200000">
            <a:off x="7140851" y="511314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7E1323AF-EDF5-564F-9A3C-4D3AEF816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01558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71" name="Picture 70">
            <a:extLst>
              <a:ext uri="{FF2B5EF4-FFF2-40B4-BE49-F238E27FC236}">
                <a16:creationId xmlns:a16="http://schemas.microsoft.com/office/drawing/2014/main" id="{C1E8B519-5FA5-B44D-8794-9FE40F5C6D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93 L -0.00156 -0.20717 " pathEditMode="relative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0717 L -1.875E-6 -0.2993 " pathEditMode="relative" ptsTypes="AA">
                                      <p:cBhvr>
                                        <p:cTn id="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2993 L 0.00078 -0.20717 " pathEditMode="relative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was the Monte Carlo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blipFill>
                <a:blip r:embed="rId29"/>
                <a:stretch>
                  <a:fillRect l="-785" t="-3125" b="-1562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89987BB-E8FB-A647-8854-E3451F0FECFA}"/>
              </a:ext>
            </a:extLst>
          </p:cNvPr>
          <p:cNvSpPr txBox="1"/>
          <p:nvPr/>
        </p:nvSpPr>
        <p:spPr>
          <a:xfrm>
            <a:off x="6717460" y="2930866"/>
            <a:ext cx="487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we haven’t finished our episode: </a:t>
            </a:r>
          </a:p>
          <a:p>
            <a:r>
              <a:rPr lang="en-US" sz="2400" b="1" dirty="0"/>
              <a:t>We do NOT know the value of G</a:t>
            </a:r>
          </a:p>
        </p:txBody>
      </p:sp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3754897" y="3833207"/>
            <a:ext cx="435574" cy="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89249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 rot="16200000">
            <a:off x="3825356" y="399695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48771" y="83337"/>
            <a:ext cx="1393631" cy="7130723"/>
          </a:xfrm>
          <a:prstGeom prst="curvedConnector4">
            <a:avLst>
              <a:gd name="adj1" fmla="val -16403"/>
              <a:gd name="adj2" fmla="val 100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blipFill>
                <a:blip r:embed="rId27"/>
                <a:stretch>
                  <a:fillRect l="-319" b="-68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0+0.9∗8−8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=7.84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5400000">
            <a:off x="5337043" y="2953765"/>
            <a:ext cx="2270345" cy="2023877"/>
          </a:xfrm>
          <a:prstGeom prst="curvedConnector3">
            <a:avLst>
              <a:gd name="adj1" fmla="val 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9C037C4-E713-454F-980D-32B82F65D6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3696" y="2951882"/>
            <a:ext cx="3291572" cy="2161839"/>
          </a:xfrm>
          <a:prstGeom prst="curvedConnector3">
            <a:avLst>
              <a:gd name="adj1" fmla="val 99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CAA8F58-B9B9-8740-A743-B467F556A2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8068" y="2830532"/>
            <a:ext cx="6064483" cy="2270343"/>
          </a:xfrm>
          <a:prstGeom prst="curvedConnector3">
            <a:avLst>
              <a:gd name="adj1" fmla="val 86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ross 97">
            <a:extLst>
              <a:ext uri="{FF2B5EF4-FFF2-40B4-BE49-F238E27FC236}">
                <a16:creationId xmlns:a16="http://schemas.microsoft.com/office/drawing/2014/main" id="{30BF29F6-2C3A-144E-ABCC-A8F1DEADD676}"/>
              </a:ext>
            </a:extLst>
          </p:cNvPr>
          <p:cNvSpPr/>
          <p:nvPr/>
        </p:nvSpPr>
        <p:spPr>
          <a:xfrm rot="18814226">
            <a:off x="9654587" y="265581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96ABFAE-E713-DA49-9DB8-24F04EE4BDDC}"/>
              </a:ext>
            </a:extLst>
          </p:cNvPr>
          <p:cNvSpPr/>
          <p:nvPr/>
        </p:nvSpPr>
        <p:spPr>
          <a:xfrm rot="18814226">
            <a:off x="10124339" y="265859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2186</Words>
  <Application>Microsoft Macintosh PowerPoint</Application>
  <PresentationFormat>Widescreen</PresentationFormat>
  <Paragraphs>837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Reinforcement Learning   Temporal Difference Methods</vt:lpstr>
      <vt:lpstr>Index</vt:lpstr>
      <vt:lpstr>Environment Example </vt:lpstr>
      <vt:lpstr>Environment Example </vt:lpstr>
      <vt:lpstr>Environment Example </vt:lpstr>
      <vt:lpstr>Temporal Difference Methods  Do NOT need to run the entire episode to update the Q-Table   Instead, we update every time step</vt:lpstr>
      <vt:lpstr>SARSA – SARSA(0) </vt:lpstr>
      <vt:lpstr>This was the Monte Carlo approach</vt:lpstr>
      <vt:lpstr>SARSA(0)</vt:lpstr>
      <vt:lpstr>PowerPoint Presentation</vt:lpstr>
      <vt:lpstr>SARSAMAX – Q-Learning</vt:lpstr>
      <vt:lpstr>SARSAMAX – Q-Learning</vt:lpstr>
      <vt:lpstr>PowerPoint Presentation</vt:lpstr>
      <vt:lpstr>Expected SARSA</vt:lpstr>
      <vt:lpstr>Expected SARSA</vt:lpstr>
      <vt:lpstr>PowerPoint Presentation</vt:lpstr>
      <vt:lpstr>PowerPoint Presentation</vt:lpstr>
      <vt:lpstr>PowerPoint Presentation</vt:lpstr>
      <vt:lpstr>PowerPoint Presentation</vt:lpstr>
      <vt:lpstr>SARSA – SARSA(0) </vt:lpstr>
      <vt:lpstr>SARSA (0)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524</cp:revision>
  <dcterms:created xsi:type="dcterms:W3CDTF">2018-09-08T23:49:33Z</dcterms:created>
  <dcterms:modified xsi:type="dcterms:W3CDTF">2018-09-18T01:00:45Z</dcterms:modified>
</cp:coreProperties>
</file>